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jpg"/>
  <Override PartName="/ppt/media/image8.jpg" ContentType="image/jpg"/>
  <Override PartName="/ppt/media/image10.jpg" ContentType="image/jpg"/>
  <Override PartName="/ppt/media/image12.jpg" ContentType="image/jpg"/>
  <Override PartName="/ppt/media/image14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5" r:id="rId2"/>
  </p:sldMasterIdLst>
  <p:notesMasterIdLst>
    <p:notesMasterId r:id="rId30"/>
  </p:notesMasterIdLst>
  <p:sldIdLst>
    <p:sldId id="347" r:id="rId3"/>
    <p:sldId id="25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262" r:id="rId12"/>
    <p:sldId id="270" r:id="rId13"/>
    <p:sldId id="311" r:id="rId14"/>
    <p:sldId id="292" r:id="rId15"/>
    <p:sldId id="299" r:id="rId16"/>
    <p:sldId id="300" r:id="rId17"/>
    <p:sldId id="301" r:id="rId18"/>
    <p:sldId id="307" r:id="rId19"/>
    <p:sldId id="313" r:id="rId20"/>
    <p:sldId id="321" r:id="rId21"/>
    <p:sldId id="370" r:id="rId22"/>
    <p:sldId id="327" r:id="rId23"/>
    <p:sldId id="355" r:id="rId24"/>
    <p:sldId id="371" r:id="rId25"/>
    <p:sldId id="369" r:id="rId26"/>
    <p:sldId id="356" r:id="rId27"/>
    <p:sldId id="358" r:id="rId28"/>
    <p:sldId id="357" r:id="rId29"/>
  </p:sldIdLst>
  <p:sldSz cx="9144000" cy="6858000" type="screen4x3"/>
  <p:notesSz cx="9144000" cy="6858000"/>
  <p:embeddedFontLst>
    <p:embeddedFont>
      <p:font typeface="ＭＳ Ｐゴシック" panose="020B0600070205080204" pitchFamily="34" charset="-128"/>
      <p:regular r:id="rId31"/>
    </p:embeddedFont>
    <p:embeddedFont>
      <p:font typeface="Arial" panose="020B0604020202020204" pitchFamily="34" charset="0"/>
      <p:regular r:id="rId32"/>
      <p:bold r:id="rId33"/>
      <p:italic r:id="rId34"/>
    </p:embeddedFont>
    <p:embeddedFont>
      <p:font typeface="Broadway" panose="04040905080B020205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Snap ITC" panose="04040A07060A02020202" pitchFamily="82" charset="0"/>
      <p:regular r:id="rId44"/>
    </p:embeddedFont>
    <p:embeddedFont>
      <p:font typeface="Times New Roman" panose="02020603050405020304" pitchFamily="18" charset="0"/>
      <p:regular r:id="rId45"/>
      <p:bold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2466" y="8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4495F-1E7F-4745-B23F-D68EE3CBBC9C}" type="datetimeFigureOut">
              <a:rPr lang="en-PH" smtClean="0"/>
              <a:t>27/02/2020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C3D6-8D8E-438A-AB0A-0509303EE9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214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09145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3617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82025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461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335269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510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10183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209574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671713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0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6203" y="5754528"/>
            <a:ext cx="85503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48102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24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45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16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6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7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22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4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7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74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52684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466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47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9333C77-0158-454C-844F-B7AB9BD7DAD4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43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9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57397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1957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04017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56156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5970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1382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PH" smtClean="0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978463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1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G:\MECO_TECO\Edsy%20Files\jrbillones\Desktop\Local%20Settings\Temporary%20Internet%20Files\Administrator\Application%20Data\Microsoft\Templates\Marcus%20Evans\Water%20Related%20Agencies.ppt#-1,1,Department of Public Works and Highway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979" y="2362200"/>
            <a:ext cx="5825202" cy="1096899"/>
          </a:xfrm>
        </p:spPr>
        <p:txBody>
          <a:bodyPr>
            <a:noAutofit/>
          </a:bodyPr>
          <a:lstStyle/>
          <a:p>
            <a:pPr algn="ctr"/>
            <a:r>
              <a:rPr lang="en-PH" sz="2000" dirty="0">
                <a:solidFill>
                  <a:schemeClr val="tx1"/>
                </a:solidFill>
              </a:rPr>
              <a:t>February 27-28, 2020</a:t>
            </a:r>
          </a:p>
          <a:p>
            <a:pPr algn="ctr"/>
            <a:r>
              <a:rPr lang="en-PH" sz="2000" dirty="0">
                <a:solidFill>
                  <a:schemeClr val="tx1"/>
                </a:solidFill>
              </a:rPr>
              <a:t>NEGROS FIRST HOSTEL </a:t>
            </a:r>
          </a:p>
          <a:p>
            <a:pPr algn="ctr"/>
            <a:r>
              <a:rPr lang="en-PH" sz="2000" dirty="0">
                <a:solidFill>
                  <a:schemeClr val="tx1"/>
                </a:solidFill>
              </a:rPr>
              <a:t>BACOLOD CITY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457200"/>
            <a:ext cx="7816361" cy="153110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P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ACHIEVING WATER SECURITY AND IMPROVE WATER GOVERNANCE</a:t>
            </a:r>
            <a:endParaRPr lang="en-PH" sz="4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97989" y="3962400"/>
            <a:ext cx="4687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b="1" dirty="0"/>
              <a:t>ENGR. SUSAN P. ABAÑO</a:t>
            </a:r>
          </a:p>
          <a:p>
            <a:pPr algn="ctr"/>
            <a:r>
              <a:rPr lang="en-PH" sz="2000" b="1" dirty="0"/>
              <a:t>Chief, Policy and Program Division</a:t>
            </a:r>
          </a:p>
          <a:p>
            <a:pPr algn="ctr"/>
            <a:r>
              <a:rPr lang="en-PH" sz="2000" b="1" dirty="0"/>
              <a:t>National Water Resources Board</a:t>
            </a:r>
          </a:p>
        </p:txBody>
      </p:sp>
    </p:spTree>
    <p:extLst>
      <p:ext uri="{BB962C8B-B14F-4D97-AF65-F5344CB8AC3E}">
        <p14:creationId xmlns:p14="http://schemas.microsoft.com/office/powerpoint/2010/main" val="234271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1594" y="78983"/>
            <a:ext cx="585787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Major </a:t>
            </a:r>
            <a:r>
              <a:rPr sz="2000" b="1" spc="-35" dirty="0">
                <a:solidFill>
                  <a:schemeClr val="bg1"/>
                </a:solidFill>
                <a:latin typeface="Calibri"/>
                <a:cs typeface="Calibri"/>
              </a:rPr>
              <a:t>Water </a:t>
            </a:r>
            <a:r>
              <a:rPr sz="2000" b="1" spc="-20" dirty="0">
                <a:solidFill>
                  <a:schemeClr val="bg1"/>
                </a:solidFill>
                <a:latin typeface="Calibri"/>
                <a:cs typeface="Calibri"/>
              </a:rPr>
              <a:t>Providers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in the Study</a:t>
            </a:r>
            <a:r>
              <a:rPr sz="2000" b="1" spc="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Area</a:t>
            </a:r>
            <a:endParaRPr sz="2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06076"/>
              </p:ext>
            </p:extLst>
          </p:nvPr>
        </p:nvGraphicFramePr>
        <p:xfrm>
          <a:off x="374650" y="508508"/>
          <a:ext cx="8229600" cy="62669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831">
                <a:tc>
                  <a:txBody>
                    <a:bodyPr/>
                    <a:lstStyle/>
                    <a:p>
                      <a:pPr marL="57023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6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Providers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No of</a:t>
                      </a:r>
                      <a:r>
                        <a:rPr sz="1600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Operational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Wells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Tapped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Springs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Estimated</a:t>
                      </a:r>
                      <a:r>
                        <a:rPr sz="1600" spc="-5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Daily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Production</a:t>
                      </a:r>
                      <a:r>
                        <a:rPr sz="1600" spc="-6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(m</a:t>
                      </a:r>
                      <a:r>
                        <a:rPr sz="1575" spc="-7" baseline="2645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Primary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4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Bacolod City </a:t>
                      </a: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District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57,703</a:t>
                      </a:r>
                      <a:r>
                        <a:rPr sz="1600" spc="-7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(Wells)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581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9,302</a:t>
                      </a:r>
                      <a:r>
                        <a:rPr sz="1600" spc="-5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(Spring)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6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Talisay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City </a:t>
                      </a: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600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District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7,679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8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Murcia </a:t>
                      </a:r>
                      <a:r>
                        <a:rPr sz="1600" spc="-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sz="16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District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2,492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249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CC FEMSA Phils.</a:t>
                      </a:r>
                      <a:r>
                        <a:rPr sz="1600" spc="-114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Inc.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1,200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249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Tanduay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Distillers,</a:t>
                      </a:r>
                      <a:r>
                        <a:rPr sz="16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Inc.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3,600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831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Pepsi Cola</a:t>
                      </a:r>
                      <a:r>
                        <a:rPr sz="16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Products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Philippines</a:t>
                      </a:r>
                      <a:r>
                        <a:rPr sz="1600" spc="-3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Inc.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SMBI Bacolod</a:t>
                      </a:r>
                      <a:r>
                        <a:rPr sz="1600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Brewery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1,200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Camella,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300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Forest Hills</a:t>
                      </a:r>
                      <a:r>
                        <a:rPr sz="1600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Subdivision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Grandville</a:t>
                      </a:r>
                      <a:r>
                        <a:rPr sz="16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Subdivision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1,200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Sta. Fe.</a:t>
                      </a:r>
                      <a:r>
                        <a:rPr sz="1600" spc="1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Resort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Hillside</a:t>
                      </a:r>
                      <a:r>
                        <a:rPr sz="16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Subdivision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Pearl Homes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Fiesta</a:t>
                      </a:r>
                      <a:r>
                        <a:rPr sz="16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Homes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Kool Company Inc.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414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4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88,775</a:t>
                      </a:r>
                      <a:endParaRPr sz="16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ts val="955"/>
                        </a:lnSpc>
                      </a:pPr>
                      <a:r>
                        <a:rPr sz="12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975" y="432811"/>
            <a:ext cx="8727957" cy="60335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5843" y="478536"/>
            <a:ext cx="8563356" cy="5878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6793" y="459486"/>
            <a:ext cx="8601710" cy="5916295"/>
          </a:xfrm>
          <a:custGeom>
            <a:avLst/>
            <a:gdLst/>
            <a:ahLst/>
            <a:cxnLst/>
            <a:rect l="l" t="t" r="r" b="b"/>
            <a:pathLst>
              <a:path w="8601710" h="5916295">
                <a:moveTo>
                  <a:pt x="0" y="5916168"/>
                </a:moveTo>
                <a:lnTo>
                  <a:pt x="8601456" y="5916168"/>
                </a:lnTo>
                <a:lnTo>
                  <a:pt x="8601456" y="0"/>
                </a:lnTo>
                <a:lnTo>
                  <a:pt x="0" y="0"/>
                </a:lnTo>
                <a:lnTo>
                  <a:pt x="0" y="591616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0592" y="6427723"/>
            <a:ext cx="7853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Plot </a:t>
            </a:r>
            <a:r>
              <a:rPr sz="2400" dirty="0">
                <a:latin typeface="Arial"/>
                <a:cs typeface="Arial"/>
              </a:rPr>
              <a:t>of Major </a:t>
            </a:r>
            <a:r>
              <a:rPr sz="2400" spc="-15" dirty="0">
                <a:latin typeface="Arial"/>
                <a:cs typeface="Arial"/>
              </a:rPr>
              <a:t>Wells </a:t>
            </a:r>
            <a:r>
              <a:rPr sz="2400" spc="-5" dirty="0">
                <a:latin typeface="Arial"/>
                <a:cs typeface="Arial"/>
              </a:rPr>
              <a:t>and Springs showing </a:t>
            </a:r>
            <a:r>
              <a:rPr sz="2400" dirty="0">
                <a:latin typeface="Arial"/>
                <a:cs typeface="Arial"/>
              </a:rPr>
              <a:t>LGU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boundaries</a:t>
            </a:r>
            <a:r>
              <a:rPr sz="1800" spc="-142" baseline="5555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800" baseline="55555">
              <a:latin typeface="Calibri"/>
              <a:cs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55650" y="450850"/>
          <a:ext cx="7543799" cy="39258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14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472440">
                        <a:lnSpc>
                          <a:spcPct val="100000"/>
                        </a:lnSpc>
                        <a:spcBef>
                          <a:spcPts val="233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Aquifer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Groundwater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Potential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65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2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latin typeface="Arial"/>
                          <a:cs typeface="Arial"/>
                        </a:rPr>
                        <a:t>GW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7175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Potential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MCM/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year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39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lps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590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MCM/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2254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year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39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lps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590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45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Upper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Aquifer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67.97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2,155.38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2340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87.70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144145">
                        <a:lnSpc>
                          <a:spcPct val="100000"/>
                        </a:lnSpc>
                        <a:spcBef>
                          <a:spcPts val="2340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2,781.03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45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Lower</a:t>
                      </a:r>
                      <a:endParaRPr sz="28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800" dirty="0">
                          <a:latin typeface="Arial"/>
                          <a:cs typeface="Arial"/>
                        </a:rPr>
                        <a:t>Aquifer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19.73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800" spc="-5" dirty="0">
                          <a:latin typeface="Arial"/>
                          <a:cs typeface="Arial"/>
                        </a:rPr>
                        <a:t>625.65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069644" y="4818379"/>
            <a:ext cx="692086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518909" algn="l"/>
              </a:tabLst>
            </a:pPr>
            <a:r>
              <a:rPr sz="2400" i="1" spc="-10" dirty="0">
                <a:latin typeface="Arial"/>
                <a:cs typeface="Arial"/>
              </a:rPr>
              <a:t>Amount </a:t>
            </a:r>
            <a:r>
              <a:rPr sz="2400" i="1" spc="-5" dirty="0">
                <a:latin typeface="Arial"/>
                <a:cs typeface="Arial"/>
              </a:rPr>
              <a:t>currently being extracted </a:t>
            </a:r>
            <a:r>
              <a:rPr sz="2400" i="1" dirty="0">
                <a:latin typeface="Arial"/>
                <a:cs typeface="Arial"/>
              </a:rPr>
              <a:t>from the </a:t>
            </a:r>
            <a:r>
              <a:rPr sz="2400" i="1" spc="-5" dirty="0">
                <a:latin typeface="Arial"/>
                <a:cs typeface="Arial"/>
              </a:rPr>
              <a:t>Lower  A</a:t>
            </a:r>
            <a:r>
              <a:rPr sz="2400" i="1" spc="-15" dirty="0">
                <a:latin typeface="Arial"/>
                <a:cs typeface="Arial"/>
              </a:rPr>
              <a:t>q</a:t>
            </a:r>
            <a:r>
              <a:rPr sz="2400" i="1" spc="-5" dirty="0">
                <a:latin typeface="Arial"/>
                <a:cs typeface="Arial"/>
              </a:rPr>
              <a:t>u</a:t>
            </a:r>
            <a:r>
              <a:rPr sz="2400" i="1" spc="-15" dirty="0">
                <a:latin typeface="Arial"/>
                <a:cs typeface="Arial"/>
              </a:rPr>
              <a:t>i</a:t>
            </a:r>
            <a:r>
              <a:rPr sz="2400" i="1" dirty="0">
                <a:latin typeface="Arial"/>
                <a:cs typeface="Arial"/>
              </a:rPr>
              <a:t>fer</a:t>
            </a:r>
            <a:r>
              <a:rPr sz="2400" i="1" spc="1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by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the NWRB </a:t>
            </a:r>
            <a:r>
              <a:rPr sz="2400" i="1" spc="-5" dirty="0">
                <a:latin typeface="Arial"/>
                <a:cs typeface="Arial"/>
              </a:rPr>
              <a:t>per</a:t>
            </a:r>
            <a:r>
              <a:rPr sz="2400" i="1" spc="-30" dirty="0">
                <a:latin typeface="Arial"/>
                <a:cs typeface="Arial"/>
              </a:rPr>
              <a:t>m</a:t>
            </a:r>
            <a:r>
              <a:rPr sz="2400" i="1" spc="-5" dirty="0">
                <a:latin typeface="Arial"/>
                <a:cs typeface="Arial"/>
              </a:rPr>
              <a:t>itted</a:t>
            </a:r>
            <a:r>
              <a:rPr sz="2400" i="1" spc="2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w</a:t>
            </a:r>
            <a:r>
              <a:rPr sz="2400" i="1" spc="-15" dirty="0">
                <a:latin typeface="Arial"/>
                <a:cs typeface="Arial"/>
              </a:rPr>
              <a:t>e</a:t>
            </a:r>
            <a:r>
              <a:rPr sz="2400" i="1" spc="-5" dirty="0">
                <a:latin typeface="Arial"/>
                <a:cs typeface="Arial"/>
              </a:rPr>
              <a:t>l</a:t>
            </a:r>
            <a:r>
              <a:rPr sz="2400" i="1" spc="-15" dirty="0">
                <a:latin typeface="Arial"/>
                <a:cs typeface="Arial"/>
              </a:rPr>
              <a:t>l</a:t>
            </a:r>
            <a:r>
              <a:rPr sz="2400" i="1" dirty="0">
                <a:latin typeface="Arial"/>
                <a:cs typeface="Arial"/>
              </a:rPr>
              <a:t>s</a:t>
            </a:r>
            <a:r>
              <a:rPr sz="2400" i="1" spc="2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is</a:t>
            </a:r>
            <a:r>
              <a:rPr sz="2400" i="1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857.43</a:t>
            </a:r>
            <a:r>
              <a:rPr sz="2400" i="1" dirty="0">
                <a:latin typeface="Arial"/>
                <a:cs typeface="Arial"/>
              </a:rPr>
              <a:t>	</a:t>
            </a:r>
            <a:r>
              <a:rPr sz="2400" i="1" spc="-20" dirty="0">
                <a:latin typeface="Arial"/>
                <a:cs typeface="Arial"/>
              </a:rPr>
              <a:t>l</a:t>
            </a:r>
            <a:r>
              <a:rPr sz="2400" i="1" spc="-5" dirty="0">
                <a:latin typeface="Arial"/>
                <a:cs typeface="Arial"/>
              </a:rPr>
              <a:t>ps  already exceeds </a:t>
            </a:r>
            <a:r>
              <a:rPr sz="2400" i="1" dirty="0">
                <a:latin typeface="Arial"/>
                <a:cs typeface="Arial"/>
              </a:rPr>
              <a:t>the </a:t>
            </a:r>
            <a:r>
              <a:rPr sz="2400" i="1" spc="-5" dirty="0">
                <a:latin typeface="Arial"/>
                <a:cs typeface="Arial"/>
              </a:rPr>
              <a:t>estimated groundwater  potential </a:t>
            </a:r>
            <a:r>
              <a:rPr sz="2400" i="1" dirty="0">
                <a:latin typeface="Arial"/>
                <a:cs typeface="Arial"/>
              </a:rPr>
              <a:t>of </a:t>
            </a:r>
            <a:r>
              <a:rPr sz="2400" i="1" spc="-5" dirty="0">
                <a:latin typeface="Arial"/>
                <a:cs typeface="Arial"/>
              </a:rPr>
              <a:t>625.65 lpd </a:t>
            </a:r>
            <a:r>
              <a:rPr sz="2400" i="1" dirty="0">
                <a:latin typeface="Arial"/>
                <a:cs typeface="Arial"/>
              </a:rPr>
              <a:t>of the </a:t>
            </a:r>
            <a:r>
              <a:rPr sz="2400" i="1" spc="-5" dirty="0">
                <a:latin typeface="Arial"/>
                <a:cs typeface="Arial"/>
              </a:rPr>
              <a:t>said</a:t>
            </a:r>
            <a:r>
              <a:rPr sz="2400" i="1" spc="25" dirty="0">
                <a:latin typeface="Arial"/>
                <a:cs typeface="Arial"/>
              </a:rPr>
              <a:t> </a:t>
            </a:r>
            <a:r>
              <a:rPr sz="2400" i="1" spc="-15" dirty="0">
                <a:latin typeface="Arial"/>
                <a:cs typeface="Arial"/>
              </a:rPr>
              <a:t>aquifer.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52" y="1434070"/>
            <a:ext cx="9003798" cy="4002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1479803"/>
            <a:ext cx="8839200" cy="3846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970" y="1460753"/>
            <a:ext cx="8877300" cy="3884929"/>
          </a:xfrm>
          <a:custGeom>
            <a:avLst/>
            <a:gdLst/>
            <a:ahLst/>
            <a:cxnLst/>
            <a:rect l="l" t="t" r="r" b="b"/>
            <a:pathLst>
              <a:path w="8877300" h="3884929">
                <a:moveTo>
                  <a:pt x="0" y="3884676"/>
                </a:moveTo>
                <a:lnTo>
                  <a:pt x="8877300" y="3884676"/>
                </a:lnTo>
                <a:lnTo>
                  <a:pt x="8877300" y="0"/>
                </a:lnTo>
                <a:lnTo>
                  <a:pt x="0" y="0"/>
                </a:lnTo>
                <a:lnTo>
                  <a:pt x="0" y="388467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8228" y="5665723"/>
            <a:ext cx="82321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325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Section along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middle slopes </a:t>
            </a:r>
            <a:r>
              <a:rPr sz="2400" dirty="0">
                <a:latin typeface="Arial"/>
                <a:cs typeface="Arial"/>
              </a:rPr>
              <a:t>of Mt. </a:t>
            </a:r>
            <a:r>
              <a:rPr sz="2400" spc="-5" dirty="0">
                <a:latin typeface="Arial"/>
                <a:cs typeface="Arial"/>
              </a:rPr>
              <a:t>Mandalagan  highlights the undulating nature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hydrogeological</a:t>
            </a:r>
            <a:r>
              <a:rPr sz="2400" spc="1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layers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1375" y="783082"/>
            <a:ext cx="71862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Ground </a:t>
            </a:r>
            <a:r>
              <a:rPr spc="-30" dirty="0"/>
              <a:t>Water </a:t>
            </a:r>
            <a:r>
              <a:rPr spc="-5" dirty="0"/>
              <a:t>Quality within Study</a:t>
            </a:r>
            <a:r>
              <a:rPr spc="-165" dirty="0"/>
              <a:t> </a:t>
            </a:r>
            <a:r>
              <a:rPr dirty="0"/>
              <a:t>Area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702434"/>
            <a:ext cx="7877809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707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Arial"/>
                <a:cs typeface="Arial"/>
              </a:rPr>
              <a:t>Water </a:t>
            </a:r>
            <a:r>
              <a:rPr sz="2400" spc="-5" dirty="0">
                <a:latin typeface="Arial"/>
                <a:cs typeface="Arial"/>
              </a:rPr>
              <a:t>extracted by </a:t>
            </a:r>
            <a:r>
              <a:rPr sz="2400" dirty="0">
                <a:latin typeface="Arial"/>
                <a:cs typeface="Arial"/>
              </a:rPr>
              <a:t>major </a:t>
            </a:r>
            <a:r>
              <a:rPr sz="2400" spc="-5" dirty="0">
                <a:latin typeface="Arial"/>
                <a:cs typeface="Arial"/>
              </a:rPr>
              <a:t>water providers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Lower  Aquifer essentially passed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PNSDW.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Lower Aquifer naturally </a:t>
            </a:r>
            <a:r>
              <a:rPr sz="2400" dirty="0">
                <a:latin typeface="Arial"/>
                <a:cs typeface="Arial"/>
              </a:rPr>
              <a:t>protected from </a:t>
            </a:r>
            <a:r>
              <a:rPr sz="2400" spc="-5" dirty="0">
                <a:latin typeface="Arial"/>
                <a:cs typeface="Arial"/>
              </a:rPr>
              <a:t>contamination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from</a:t>
            </a: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the surface by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Aquitard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marL="12700" marR="6985" algn="just">
              <a:lnSpc>
                <a:spcPct val="100000"/>
              </a:lnSpc>
            </a:pPr>
            <a:r>
              <a:rPr sz="2400" spc="-20" dirty="0">
                <a:latin typeface="Arial"/>
                <a:cs typeface="Arial"/>
              </a:rPr>
              <a:t>Water </a:t>
            </a:r>
            <a:r>
              <a:rPr sz="2400" spc="-5" dirty="0">
                <a:latin typeface="Arial"/>
                <a:cs typeface="Arial"/>
              </a:rPr>
              <a:t>extracted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shallow </a:t>
            </a:r>
            <a:r>
              <a:rPr sz="2400" dirty="0">
                <a:latin typeface="Arial"/>
                <a:cs typeface="Arial"/>
              </a:rPr>
              <a:t>wells </a:t>
            </a:r>
            <a:r>
              <a:rPr sz="2400" spc="-5" dirty="0">
                <a:latin typeface="Arial"/>
                <a:cs typeface="Arial"/>
              </a:rPr>
              <a:t>tapping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Upper  Aquifer used </a:t>
            </a:r>
            <a:r>
              <a:rPr sz="2400" dirty="0">
                <a:latin typeface="Arial"/>
                <a:cs typeface="Arial"/>
              </a:rPr>
              <a:t>mainly </a:t>
            </a:r>
            <a:r>
              <a:rPr sz="2400" spc="-5" dirty="0">
                <a:latin typeface="Arial"/>
                <a:cs typeface="Arial"/>
              </a:rPr>
              <a:t>for washing, others can still be </a:t>
            </a:r>
            <a:r>
              <a:rPr sz="2400" dirty="0">
                <a:latin typeface="Arial"/>
                <a:cs typeface="Arial"/>
              </a:rPr>
              <a:t>used  for</a:t>
            </a:r>
            <a:r>
              <a:rPr sz="2400" spc="-5" dirty="0">
                <a:latin typeface="Arial"/>
                <a:cs typeface="Arial"/>
              </a:rPr>
              <a:t> drinking.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7120" algn="l"/>
                <a:tab pos="2297430" algn="l"/>
                <a:tab pos="3948429" algn="l"/>
                <a:tab pos="4446270" algn="l"/>
                <a:tab pos="6588125" algn="l"/>
                <a:tab pos="7440295" algn="l"/>
              </a:tabLst>
            </a:pPr>
            <a:r>
              <a:rPr sz="2400" dirty="0">
                <a:latin typeface="Arial"/>
                <a:cs typeface="Arial"/>
              </a:rPr>
              <a:t>Upper	Aquifer	vu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nerable	to	co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tamination	from	the</a:t>
            </a: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surface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673" y="335275"/>
            <a:ext cx="8322560" cy="5859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536" y="381000"/>
            <a:ext cx="8157972" cy="5704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9486" y="361950"/>
            <a:ext cx="8196580" cy="5742940"/>
          </a:xfrm>
          <a:custGeom>
            <a:avLst/>
            <a:gdLst/>
            <a:ahLst/>
            <a:cxnLst/>
            <a:rect l="l" t="t" r="r" b="b"/>
            <a:pathLst>
              <a:path w="8196580" h="5742940">
                <a:moveTo>
                  <a:pt x="0" y="5742432"/>
                </a:moveTo>
                <a:lnTo>
                  <a:pt x="8196072" y="5742432"/>
                </a:lnTo>
                <a:lnTo>
                  <a:pt x="8196072" y="0"/>
                </a:lnTo>
                <a:lnTo>
                  <a:pt x="0" y="0"/>
                </a:lnTo>
                <a:lnTo>
                  <a:pt x="0" y="574243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41194" y="6199123"/>
            <a:ext cx="49752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Map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Potentially Salt-intruded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Area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620" y="419109"/>
            <a:ext cx="8299710" cy="5727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5487" y="464819"/>
            <a:ext cx="8135111" cy="557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437" y="445769"/>
            <a:ext cx="8173720" cy="5610225"/>
          </a:xfrm>
          <a:custGeom>
            <a:avLst/>
            <a:gdLst/>
            <a:ahLst/>
            <a:cxnLst/>
            <a:rect l="l" t="t" r="r" b="b"/>
            <a:pathLst>
              <a:path w="8173720" h="5610225">
                <a:moveTo>
                  <a:pt x="0" y="5609844"/>
                </a:moveTo>
                <a:lnTo>
                  <a:pt x="8173211" y="5609844"/>
                </a:lnTo>
                <a:lnTo>
                  <a:pt x="8173211" y="0"/>
                </a:lnTo>
                <a:lnTo>
                  <a:pt x="0" y="0"/>
                </a:lnTo>
                <a:lnTo>
                  <a:pt x="0" y="560984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8371" y="6199123"/>
            <a:ext cx="8620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Plot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major </a:t>
            </a:r>
            <a:r>
              <a:rPr sz="2400" spc="-10" dirty="0">
                <a:latin typeface="Arial"/>
                <a:cs typeface="Arial"/>
              </a:rPr>
              <a:t>wells </a:t>
            </a:r>
            <a:r>
              <a:rPr sz="2400" spc="-5" dirty="0">
                <a:latin typeface="Arial"/>
                <a:cs typeface="Arial"/>
              </a:rPr>
              <a:t>with respect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potentially salt </a:t>
            </a:r>
            <a:r>
              <a:rPr sz="2400" dirty="0">
                <a:latin typeface="Arial"/>
                <a:cs typeface="Arial"/>
              </a:rPr>
              <a:t>Intruded</a:t>
            </a:r>
            <a:r>
              <a:rPr sz="2400" spc="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39" y="1167129"/>
            <a:ext cx="415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Results of </a:t>
            </a:r>
            <a:r>
              <a:rPr sz="2800" dirty="0"/>
              <a:t>Isotope</a:t>
            </a:r>
            <a:r>
              <a:rPr sz="2800" spc="-25" dirty="0"/>
              <a:t> </a:t>
            </a:r>
            <a:r>
              <a:rPr sz="2800" spc="-5" dirty="0"/>
              <a:t>Studies</a:t>
            </a:r>
            <a:endParaRPr sz="2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8050" y="2127250"/>
          <a:ext cx="7161530" cy="21945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5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Aquifer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Sampling</a:t>
                      </a:r>
                      <a:r>
                        <a:rPr sz="2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Station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11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91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5" dirty="0">
                          <a:latin typeface="Arial"/>
                          <a:cs typeface="Arial"/>
                        </a:rPr>
                        <a:t>Tritium 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Conc</a:t>
                      </a:r>
                      <a:r>
                        <a:rPr sz="2000" b="1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ntration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Surface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water,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rainfall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1.5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Tritium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units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Upper</a:t>
                      </a:r>
                      <a:r>
                        <a:rPr sz="2000" spc="-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Aquifer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Springs, shallow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well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1.5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Tritium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units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Lower</a:t>
                      </a:r>
                      <a:r>
                        <a:rPr sz="20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Aquifer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5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Feliza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Well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Field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17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5765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 – 0.5</a:t>
                      </a:r>
                      <a:r>
                        <a:rPr sz="20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Tritium 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Units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17244" y="4979670"/>
            <a:ext cx="65525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539230" algn="l"/>
              </a:tabLst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 tritium concentrations indicate</a:t>
            </a:r>
            <a:r>
              <a:rPr sz="2400" u="heavy" spc="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older</a:t>
            </a:r>
            <a:r>
              <a:rPr sz="2400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water;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water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from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Lower Aquifer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26923"/>
            <a:ext cx="1399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"/>
                <a:cs typeface="Arial"/>
              </a:rPr>
              <a:t>Water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Quality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609600"/>
            <a:ext cx="7414895" cy="59246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9970" algn="l"/>
              </a:tabLst>
            </a:pPr>
            <a:r>
              <a:rPr lang="en-PH" sz="2550" b="1" dirty="0">
                <a:solidFill>
                  <a:schemeClr val="bg1"/>
                </a:solidFill>
                <a:latin typeface="Arial"/>
                <a:cs typeface="Arial"/>
              </a:rPr>
              <a:t>Result of the Study</a:t>
            </a:r>
            <a:r>
              <a:rPr lang="en-PH" sz="255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9970" algn="l"/>
              </a:tabLst>
            </a:pPr>
            <a:endParaRPr lang="en-PH"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9970" algn="l"/>
              </a:tabLst>
            </a:pP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At current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extraction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rates,</a:t>
            </a:r>
            <a:r>
              <a:rPr sz="2550" spc="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piezometric</a:t>
            </a:r>
            <a:r>
              <a:rPr sz="2550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level	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255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Lower Aquifer will continue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2550" spc="-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decline</a:t>
            </a: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290195" algn="just">
              <a:lnSpc>
                <a:spcPct val="100000"/>
              </a:lnSpc>
            </a:pP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Decline could go be below sea level which increases 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risk of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salt water contamination particularly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for major 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wells near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coastal</a:t>
            </a:r>
            <a:r>
              <a:rPr sz="2550" spc="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area</a:t>
            </a: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Drilling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additional wells which will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tap the</a:t>
            </a:r>
            <a:r>
              <a:rPr sz="2550" spc="1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Lower</a:t>
            </a: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Aquifer is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not</a:t>
            </a:r>
            <a:r>
              <a:rPr sz="2550" spc="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recommended</a:t>
            </a: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Additional wells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may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be drilled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to tap the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Upper</a:t>
            </a:r>
            <a:r>
              <a:rPr sz="2550" spc="-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Aquifer  at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middle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upper slopes </a:t>
            </a:r>
            <a:r>
              <a:rPr sz="2550" dirty="0">
                <a:solidFill>
                  <a:schemeClr val="bg1"/>
                </a:solidFill>
                <a:latin typeface="Arial"/>
                <a:cs typeface="Arial"/>
              </a:rPr>
              <a:t>of Mt.</a:t>
            </a:r>
            <a:r>
              <a:rPr sz="2550" spc="-5" dirty="0">
                <a:solidFill>
                  <a:schemeClr val="bg1"/>
                </a:solidFill>
                <a:latin typeface="Arial"/>
                <a:cs typeface="Arial"/>
              </a:rPr>
              <a:t> Mandalagan</a:t>
            </a:r>
            <a:endParaRPr sz="25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" y="504825"/>
            <a:ext cx="8800034" cy="61831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b="1" dirty="0">
                <a:solidFill>
                  <a:schemeClr val="bg1"/>
                </a:solidFill>
                <a:latin typeface="Arial"/>
                <a:cs typeface="Arial"/>
              </a:rPr>
              <a:t>Strategies</a:t>
            </a:r>
            <a:endParaRPr sz="2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9900" marR="1450340" indent="-457200">
              <a:lnSpc>
                <a:spcPct val="2000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sz="2750" spc="-10" dirty="0">
                <a:solidFill>
                  <a:schemeClr val="bg1"/>
                </a:solidFill>
                <a:latin typeface="Arial"/>
                <a:cs typeface="Arial"/>
              </a:rPr>
              <a:t>Watershed </a:t>
            </a:r>
            <a:r>
              <a:rPr sz="2750" spc="-5" dirty="0">
                <a:solidFill>
                  <a:schemeClr val="bg1"/>
                </a:solidFill>
                <a:latin typeface="Arial"/>
                <a:cs typeface="Arial"/>
              </a:rPr>
              <a:t>wide regulation </a:t>
            </a:r>
            <a:r>
              <a:rPr sz="2750" dirty="0">
                <a:solidFill>
                  <a:schemeClr val="bg1"/>
                </a:solidFill>
                <a:latin typeface="Arial"/>
                <a:cs typeface="Arial"/>
              </a:rPr>
              <a:t>of G</a:t>
            </a:r>
            <a:r>
              <a:rPr lang="en-PH" sz="2750" dirty="0">
                <a:solidFill>
                  <a:schemeClr val="bg1"/>
                </a:solidFill>
                <a:latin typeface="Arial"/>
                <a:cs typeface="Arial"/>
              </a:rPr>
              <a:t>W Ex</a:t>
            </a:r>
            <a:r>
              <a:rPr sz="2750" spc="-5" dirty="0">
                <a:solidFill>
                  <a:schemeClr val="bg1"/>
                </a:solidFill>
                <a:latin typeface="Arial"/>
                <a:cs typeface="Arial"/>
              </a:rPr>
              <a:t>traction  </a:t>
            </a:r>
            <a:endParaRPr lang="en-PH" sz="2750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9900" marR="1450340" indent="-457200">
              <a:lnSpc>
                <a:spcPct val="2000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sz="2900" spc="-5" dirty="0">
                <a:solidFill>
                  <a:schemeClr val="bg1"/>
                </a:solidFill>
                <a:latin typeface="Arial"/>
                <a:cs typeface="Arial"/>
              </a:rPr>
              <a:t>Development </a:t>
            </a:r>
            <a:r>
              <a:rPr sz="2900" dirty="0">
                <a:solidFill>
                  <a:schemeClr val="bg1"/>
                </a:solidFill>
                <a:latin typeface="Arial"/>
                <a:cs typeface="Arial"/>
              </a:rPr>
              <a:t>of other water sources  </a:t>
            </a:r>
            <a:endParaRPr lang="en-PH" sz="2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9900" marR="1450340" indent="-457200">
              <a:lnSpc>
                <a:spcPct val="2000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sz="2800" spc="-5" dirty="0">
                <a:solidFill>
                  <a:schemeClr val="bg1"/>
                </a:solidFill>
                <a:latin typeface="Arial"/>
                <a:cs typeface="Arial"/>
              </a:rPr>
              <a:t>Resource </a:t>
            </a:r>
            <a:r>
              <a:rPr lang="en-PH" sz="2800" spc="-5" dirty="0">
                <a:solidFill>
                  <a:schemeClr val="bg1"/>
                </a:solidFill>
                <a:latin typeface="Arial"/>
                <a:cs typeface="Arial"/>
              </a:rPr>
              <a:t> M</a:t>
            </a:r>
            <a:r>
              <a:rPr sz="2800" spc="-5" dirty="0" err="1">
                <a:solidFill>
                  <a:schemeClr val="bg1"/>
                </a:solidFill>
                <a:latin typeface="Arial"/>
                <a:cs typeface="Arial"/>
              </a:rPr>
              <a:t>anagement</a:t>
            </a:r>
            <a:r>
              <a:rPr sz="2800" spc="-5" dirty="0">
                <a:solidFill>
                  <a:schemeClr val="bg1"/>
                </a:solidFill>
                <a:latin typeface="Arial"/>
                <a:cs typeface="Arial"/>
              </a:rPr>
              <a:t> and</a:t>
            </a:r>
            <a:r>
              <a:rPr sz="2800" spc="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PH" sz="2800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sz="2800" dirty="0" err="1">
                <a:solidFill>
                  <a:schemeClr val="bg1"/>
                </a:solidFill>
                <a:latin typeface="Arial"/>
                <a:cs typeface="Arial"/>
              </a:rPr>
              <a:t>onservation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endParaRPr sz="2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900" spc="-10" dirty="0">
                <a:solidFill>
                  <a:schemeClr val="bg1"/>
                </a:solidFill>
                <a:latin typeface="Arial"/>
                <a:cs typeface="Arial"/>
              </a:rPr>
              <a:t>Watershed </a:t>
            </a:r>
            <a:r>
              <a:rPr sz="2900" spc="-5" dirty="0">
                <a:solidFill>
                  <a:schemeClr val="bg1"/>
                </a:solidFill>
                <a:latin typeface="Arial"/>
                <a:cs typeface="Arial"/>
              </a:rPr>
              <a:t>wide surface water and groundwater quality  </a:t>
            </a:r>
            <a:r>
              <a:rPr lang="en-PH" sz="2900" spc="-5" dirty="0">
                <a:solidFill>
                  <a:schemeClr val="bg1"/>
                </a:solidFill>
                <a:latin typeface="Arial"/>
                <a:cs typeface="Arial"/>
              </a:rPr>
              <a:t>protection</a:t>
            </a:r>
          </a:p>
          <a:p>
            <a:pPr marL="12700" marR="5080">
              <a:lnSpc>
                <a:spcPct val="100000"/>
              </a:lnSpc>
            </a:pPr>
            <a:endParaRPr sz="2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900" dirty="0">
                <a:solidFill>
                  <a:schemeClr val="bg1"/>
                </a:solidFill>
                <a:latin typeface="Arial"/>
                <a:cs typeface="Arial"/>
              </a:rPr>
              <a:t>Improvement of </a:t>
            </a:r>
            <a:r>
              <a:rPr sz="2900" spc="-5" dirty="0">
                <a:solidFill>
                  <a:schemeClr val="bg1"/>
                </a:solidFill>
                <a:latin typeface="Arial"/>
                <a:cs typeface="Arial"/>
              </a:rPr>
              <a:t>groundwater</a:t>
            </a:r>
            <a:r>
              <a:rPr sz="2900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900" spc="-5" dirty="0">
                <a:solidFill>
                  <a:schemeClr val="bg1"/>
                </a:solidFill>
                <a:latin typeface="Arial"/>
                <a:cs typeface="Arial"/>
              </a:rPr>
              <a:t>management</a:t>
            </a:r>
            <a:r>
              <a:rPr lang="en-PH" sz="2900" spc="-5" dirty="0">
                <a:solidFill>
                  <a:schemeClr val="bg1"/>
                </a:solidFill>
                <a:latin typeface="Arial"/>
                <a:cs typeface="Arial"/>
              </a:rPr>
              <a:t> through appropriate policies based from science </a:t>
            </a:r>
            <a:r>
              <a:rPr lang="en-PH" sz="2900" spc="-5">
                <a:solidFill>
                  <a:schemeClr val="bg1"/>
                </a:solidFill>
                <a:latin typeface="Arial"/>
                <a:cs typeface="Arial"/>
              </a:rPr>
              <a:t>based studies</a:t>
            </a:r>
            <a:endParaRPr sz="2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5597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chemeClr val="bg1"/>
                </a:solidFill>
              </a:rPr>
              <a:t>Presentation</a:t>
            </a:r>
            <a:r>
              <a:rPr sz="3600" spc="-95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1524000"/>
            <a:ext cx="8571434" cy="4567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  <a:tab pos="469900" algn="l"/>
              </a:tabLst>
            </a:pPr>
            <a:r>
              <a:rPr lang="en-PH" sz="3200" spc="-5" dirty="0">
                <a:solidFill>
                  <a:schemeClr val="bg1"/>
                </a:solidFill>
                <a:latin typeface="Arial"/>
                <a:cs typeface="Arial"/>
              </a:rPr>
              <a:t>Achieving Water Security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AutoNum type="arabicPeriod"/>
            </a:pP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PH" sz="3200" dirty="0">
                <a:solidFill>
                  <a:schemeClr val="bg1"/>
                </a:solidFill>
                <a:latin typeface="Arial"/>
                <a:cs typeface="Arial"/>
              </a:rPr>
              <a:t>      - </a:t>
            </a:r>
            <a:r>
              <a:rPr lang="en-PH" sz="2800" dirty="0">
                <a:solidFill>
                  <a:schemeClr val="bg1"/>
                </a:solidFill>
                <a:latin typeface="Arial"/>
                <a:cs typeface="Arial"/>
              </a:rPr>
              <a:t>Water Governance (Issues and Challenges)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PH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PH" sz="2800" dirty="0">
                <a:solidFill>
                  <a:schemeClr val="bg1"/>
                </a:solidFill>
                <a:latin typeface="Arial"/>
                <a:cs typeface="Arial"/>
              </a:rPr>
              <a:t>       - Balancing Water Supply and Demand towards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PH" sz="2800" dirty="0">
                <a:solidFill>
                  <a:schemeClr val="bg1"/>
                </a:solidFill>
                <a:latin typeface="Arial"/>
                <a:cs typeface="Arial"/>
              </a:rPr>
              <a:t>         Long Term Security  (Bacolod and surrounding 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PH" sz="2800" dirty="0">
                <a:solidFill>
                  <a:schemeClr val="bg1"/>
                </a:solidFill>
                <a:latin typeface="Arial"/>
                <a:cs typeface="Arial"/>
              </a:rPr>
              <a:t>         areas)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PH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PH" sz="2800" dirty="0">
                <a:solidFill>
                  <a:schemeClr val="bg1"/>
                </a:solidFill>
                <a:latin typeface="Arial"/>
                <a:cs typeface="Arial"/>
              </a:rPr>
              <a:t>        - Role of NWRB 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PH" sz="3200" dirty="0">
                <a:solidFill>
                  <a:schemeClr val="bg1"/>
                </a:solidFill>
                <a:latin typeface="Arial"/>
                <a:cs typeface="Arial"/>
              </a:rPr>
              <a:t>      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" y="504825"/>
            <a:ext cx="8991600" cy="4823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b="1" dirty="0">
                <a:solidFill>
                  <a:schemeClr val="bg1"/>
                </a:solidFill>
                <a:latin typeface="Arial"/>
                <a:cs typeface="Arial"/>
              </a:rPr>
              <a:t>Strategies</a:t>
            </a:r>
            <a:endParaRPr sz="2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1450340">
              <a:lnSpc>
                <a:spcPct val="200000"/>
              </a:lnSpc>
              <a:spcBef>
                <a:spcPts val="20"/>
              </a:spcBef>
            </a:pPr>
            <a:r>
              <a:rPr lang="en-PH" sz="2900" spc="-10" dirty="0">
                <a:solidFill>
                  <a:schemeClr val="bg1"/>
                </a:solidFill>
                <a:latin typeface="Arial"/>
                <a:cs typeface="Arial"/>
              </a:rPr>
              <a:t>Management of Recharge Areas</a:t>
            </a:r>
            <a:r>
              <a:rPr sz="29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PH" sz="2900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5600" marR="338455" lvl="0" indent="-3429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The protected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status of Mt. </a:t>
            </a:r>
            <a:r>
              <a:rPr lang="en-PH" sz="2800" spc="-5" dirty="0" err="1">
                <a:solidFill>
                  <a:prstClr val="black"/>
                </a:solidFill>
                <a:latin typeface="Arial"/>
                <a:cs typeface="Arial"/>
              </a:rPr>
              <a:t>Mandalagan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must 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be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strictly  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maintained and</a:t>
            </a:r>
            <a:r>
              <a:rPr lang="en-PH" sz="28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monitored.</a:t>
            </a:r>
          </a:p>
          <a:p>
            <a:pPr marL="12700" marR="338455" lvl="0">
              <a:spcBef>
                <a:spcPts val="100"/>
              </a:spcBef>
              <a:defRPr/>
            </a:pPr>
            <a:endParaRPr lang="en-PH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5080" lvl="0" indent="-342900">
              <a:buFont typeface="Arial" panose="020B0604020202020204" pitchFamily="34" charset="0"/>
              <a:buChar char="•"/>
              <a:defRPr/>
            </a:pP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Development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at the 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upper slopes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of Mt. </a:t>
            </a:r>
            <a:r>
              <a:rPr lang="en-PH" sz="2800" spc="-5" dirty="0" err="1">
                <a:solidFill>
                  <a:prstClr val="black"/>
                </a:solidFill>
                <a:latin typeface="Arial"/>
                <a:cs typeface="Arial"/>
              </a:rPr>
              <a:t>Mandalagan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must  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be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restricted.</a:t>
            </a:r>
          </a:p>
          <a:p>
            <a:pPr marL="12700" marR="5080" lvl="0">
              <a:defRPr/>
            </a:pPr>
            <a:endParaRPr lang="en-PH" sz="2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5600" lvl="0" indent="-342900">
              <a:buFont typeface="Arial" panose="020B0604020202020204" pitchFamily="34" charset="0"/>
              <a:buChar char="•"/>
              <a:defRPr/>
            </a:pP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These </a:t>
            </a:r>
            <a:r>
              <a:rPr lang="en-PH" sz="2800" spc="-5" dirty="0">
                <a:solidFill>
                  <a:prstClr val="black"/>
                </a:solidFill>
                <a:latin typeface="Arial"/>
                <a:cs typeface="Arial"/>
              </a:rPr>
              <a:t>slopes should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be the focus of current </a:t>
            </a:r>
            <a:r>
              <a:rPr lang="en-PH" sz="2800" spc="-10" dirty="0">
                <a:solidFill>
                  <a:prstClr val="black"/>
                </a:solidFill>
                <a:latin typeface="Arial"/>
                <a:cs typeface="Arial"/>
              </a:rPr>
              <a:t>efforts</a:t>
            </a:r>
            <a:r>
              <a:rPr lang="en-PH" sz="2800" spc="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</a:p>
          <a:p>
            <a:pPr marL="12700" lvl="0">
              <a:spcBef>
                <a:spcPts val="5"/>
              </a:spcBef>
              <a:defRPr/>
            </a:pPr>
            <a:r>
              <a:rPr lang="en-PH" sz="2800" dirty="0">
                <a:solidFill>
                  <a:prstClr val="black"/>
                </a:solidFill>
                <a:latin typeface="Arial"/>
                <a:cs typeface="Arial"/>
              </a:rPr>
              <a:t>     revegetation/reforestation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5715000"/>
            <a:ext cx="900545" cy="990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972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679" y="398971"/>
            <a:ext cx="76962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PH" spc="-5" dirty="0">
                <a:solidFill>
                  <a:schemeClr val="bg1"/>
                </a:solidFill>
              </a:rPr>
              <a:t>Constructed groundwater </a:t>
            </a:r>
            <a:r>
              <a:rPr spc="-5" dirty="0">
                <a:solidFill>
                  <a:schemeClr val="bg1"/>
                </a:solidFill>
              </a:rPr>
              <a:t>Monitoring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Wells</a:t>
            </a:r>
            <a:r>
              <a:rPr lang="en-PH" spc="-20" dirty="0">
                <a:solidFill>
                  <a:schemeClr val="bg1"/>
                </a:solidFill>
              </a:rPr>
              <a:t> as of 2019</a:t>
            </a:r>
            <a:endParaRPr spc="-2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r>
              <a:rPr dirty="0"/>
              <a:t>74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454779"/>
              </p:ext>
            </p:extLst>
          </p:nvPr>
        </p:nvGraphicFramePr>
        <p:xfrm>
          <a:off x="272779" y="1676400"/>
          <a:ext cx="8381999" cy="4982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1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067">
                  <a:extLst>
                    <a:ext uri="{9D8B030D-6E8A-4147-A177-3AD203B41FA5}">
                      <a16:colId xmlns:a16="http://schemas.microsoft.com/office/drawing/2014/main" val="3312830997"/>
                    </a:ext>
                  </a:extLst>
                </a:gridCol>
                <a:gridCol w="1076067">
                  <a:extLst>
                    <a:ext uri="{9D8B030D-6E8A-4147-A177-3AD203B41FA5}">
                      <a16:colId xmlns:a16="http://schemas.microsoft.com/office/drawing/2014/main" val="3834210130"/>
                    </a:ext>
                  </a:extLst>
                </a:gridCol>
                <a:gridCol w="1132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039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b="1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Well</a:t>
                      </a:r>
                      <a:endParaRPr sz="2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6794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Designation</a:t>
                      </a: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Locality</a:t>
                      </a:r>
                    </a:p>
                  </a:txBody>
                  <a:tcPr marL="0" marR="0" marT="184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Depth</a:t>
                      </a:r>
                      <a:r>
                        <a:rPr sz="2000" b="1" spc="-4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(m)</a:t>
                      </a:r>
                    </a:p>
                  </a:txBody>
                  <a:tcPr marL="0" marR="0" marT="184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2018 Static Water Level (m)</a:t>
                      </a:r>
                      <a:endParaRPr sz="2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4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2019 Static Water Level (m)</a:t>
                      </a:r>
                      <a:endParaRPr sz="2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4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Aquifer</a:t>
                      </a:r>
                    </a:p>
                  </a:txBody>
                  <a:tcPr marL="0" marR="0" marT="184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TM</a:t>
                      </a:r>
                      <a:r>
                        <a:rPr lang="en-PH" sz="20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Acacia </a:t>
                      </a:r>
                      <a:r>
                        <a:rPr sz="2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Well </a:t>
                      </a: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Area,</a:t>
                      </a:r>
                      <a:r>
                        <a:rPr sz="2000" spc="-19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Talisay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spc="-5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110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3.36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5.19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20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er</a:t>
                      </a: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BM1</a:t>
                      </a:r>
                      <a:endParaRPr sz="2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PH" sz="2000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Jovito</a:t>
                      </a: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PH" sz="2000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Sayson</a:t>
                      </a: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National</a:t>
                      </a:r>
                      <a:r>
                        <a:rPr lang="en-PH" sz="20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High School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150</a:t>
                      </a: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27.34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27.57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20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er</a:t>
                      </a: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BM2</a:t>
                      </a:r>
                      <a:endParaRPr sz="2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Vista </a:t>
                      </a:r>
                      <a:r>
                        <a:rPr lang="en-PH" sz="2000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Allegre</a:t>
                      </a: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Elementary School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2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17.15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17.95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Lower</a:t>
                      </a: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BM3</a:t>
                      </a:r>
                      <a:endParaRPr sz="2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Emilio </a:t>
                      </a:r>
                      <a:r>
                        <a:rPr lang="en-PH" sz="2000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Lizarde</a:t>
                      </a: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National High School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PH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130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14.99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17.20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20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er</a:t>
                      </a: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BM4</a:t>
                      </a:r>
                      <a:endParaRPr sz="20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en-PH" sz="200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Jayme  Elementary School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15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static </a:t>
                      </a: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1854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31.32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32.19</a:t>
                      </a:r>
                      <a:endParaRPr sz="2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2000" spc="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20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er</a:t>
                      </a:r>
                    </a:p>
                  </a:txBody>
                  <a:tcPr marL="0" marR="0" marT="1854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578" y="174324"/>
            <a:ext cx="7515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79289"/>
            <a:ext cx="880003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ROLE OF NWRB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i="1" u="sng" dirty="0">
                <a:solidFill>
                  <a:schemeClr val="bg1"/>
                </a:solidFill>
              </a:rPr>
              <a:t>Continue with the Water Resources Assessment programs prioritizing on fully allocated aquifer (groundwater) and rivers (surface water)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2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i="1" u="sng" dirty="0">
                <a:solidFill>
                  <a:schemeClr val="bg1"/>
                </a:solidFill>
              </a:rPr>
              <a:t>Continue constructing groundwater monitoring wells and installation of telemetry for automatic data collection or manual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2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i="1" dirty="0">
              <a:solidFill>
                <a:schemeClr val="bg1"/>
              </a:solidFill>
            </a:endParaRPr>
          </a:p>
          <a:p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56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578" y="174324"/>
            <a:ext cx="7515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79289"/>
            <a:ext cx="880003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ROLE OF NWRB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i="1" u="sng" dirty="0">
                <a:solidFill>
                  <a:schemeClr val="bg1"/>
                </a:solidFill>
              </a:rPr>
              <a:t>Based from the Groundwater Management Plan Study, NWRB can formulate specific policies for groundwater management in Bacolod City and surrounding areas.</a:t>
            </a:r>
          </a:p>
          <a:p>
            <a:endParaRPr lang="en-PH" sz="32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i="1" u="sng" dirty="0">
                <a:solidFill>
                  <a:schemeClr val="bg1"/>
                </a:solidFill>
              </a:rPr>
              <a:t>LGUs can also approve specific ordinances for groundwater management in collaboration with NWRB and other water related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2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i="1" dirty="0">
              <a:solidFill>
                <a:schemeClr val="bg1"/>
              </a:solidFill>
            </a:endParaRPr>
          </a:p>
          <a:p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37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578" y="174324"/>
            <a:ext cx="7515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79289"/>
            <a:ext cx="880003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ROLE OF NWRB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i="1" u="sng" dirty="0">
                <a:solidFill>
                  <a:schemeClr val="bg1"/>
                </a:solidFill>
              </a:rPr>
              <a:t>Coordination with the LGUs on the monitoring and enforcement of the Water Code of the Philippines (ordinances)</a:t>
            </a:r>
          </a:p>
          <a:p>
            <a:endParaRPr lang="en-PH" sz="3200" i="1" u="sng" dirty="0">
              <a:solidFill>
                <a:schemeClr val="bg1"/>
              </a:solidFill>
            </a:endParaRPr>
          </a:p>
          <a:p>
            <a:r>
              <a:rPr lang="en-PH" sz="3200" dirty="0">
                <a:solidFill>
                  <a:schemeClr val="bg1"/>
                </a:solidFill>
              </a:rPr>
              <a:t>    - </a:t>
            </a:r>
            <a:r>
              <a:rPr lang="en-PH" sz="2800" dirty="0">
                <a:solidFill>
                  <a:schemeClr val="bg1"/>
                </a:solidFill>
              </a:rPr>
              <a:t>submission of data and registration </a:t>
            </a:r>
          </a:p>
          <a:p>
            <a:r>
              <a:rPr lang="en-PH" sz="2800" dirty="0">
                <a:solidFill>
                  <a:schemeClr val="bg1"/>
                </a:solidFill>
              </a:rPr>
              <a:t>      should be part of the business permit </a:t>
            </a:r>
          </a:p>
          <a:p>
            <a:r>
              <a:rPr lang="en-PH" sz="2800" dirty="0">
                <a:solidFill>
                  <a:schemeClr val="bg1"/>
                </a:solidFill>
              </a:rPr>
              <a:t>      renewal during the first quarter</a:t>
            </a:r>
          </a:p>
          <a:p>
            <a:r>
              <a:rPr lang="en-PH" sz="2800" dirty="0">
                <a:solidFill>
                  <a:schemeClr val="bg1"/>
                </a:solidFill>
              </a:rPr>
              <a:t>    - Inventory/inspection  of all existing </a:t>
            </a:r>
          </a:p>
          <a:p>
            <a:r>
              <a:rPr lang="en-PH" sz="2800" dirty="0">
                <a:solidFill>
                  <a:schemeClr val="bg1"/>
                </a:solidFill>
              </a:rPr>
              <a:t>      water users in their respective barangay </a:t>
            </a:r>
          </a:p>
          <a:p>
            <a:r>
              <a:rPr lang="en-PH" sz="2800" dirty="0">
                <a:solidFill>
                  <a:schemeClr val="bg1"/>
                </a:solidFill>
              </a:rPr>
              <a:t>      or municipalities</a:t>
            </a:r>
          </a:p>
          <a:p>
            <a:r>
              <a:rPr lang="en-PH" sz="2800" dirty="0">
                <a:solidFill>
                  <a:schemeClr val="bg1"/>
                </a:solidFill>
              </a:rPr>
              <a:t>    - closing of wells without water permit </a:t>
            </a:r>
            <a:endParaRPr lang="en-PH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65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578" y="174324"/>
            <a:ext cx="7515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79289"/>
            <a:ext cx="880003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ROLE OF NWRB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000" i="1" u="sng" dirty="0">
                <a:solidFill>
                  <a:schemeClr val="bg1"/>
                </a:solidFill>
              </a:rPr>
              <a:t>Sustain the </a:t>
            </a:r>
            <a:r>
              <a:rPr lang="en-PH" sz="3000" i="1" u="sng" dirty="0" err="1">
                <a:solidFill>
                  <a:schemeClr val="bg1"/>
                </a:solidFill>
              </a:rPr>
              <a:t>Listahang</a:t>
            </a:r>
            <a:r>
              <a:rPr lang="en-PH" sz="3000" i="1" u="sng" dirty="0">
                <a:solidFill>
                  <a:schemeClr val="bg1"/>
                </a:solidFill>
              </a:rPr>
              <a:t> </a:t>
            </a:r>
            <a:r>
              <a:rPr lang="en-PH" sz="3000" i="1" u="sng" dirty="0" err="1">
                <a:solidFill>
                  <a:schemeClr val="bg1"/>
                </a:solidFill>
              </a:rPr>
              <a:t>Tubig</a:t>
            </a:r>
            <a:r>
              <a:rPr lang="en-PH" sz="3000" i="1" u="sng" dirty="0">
                <a:solidFill>
                  <a:schemeClr val="bg1"/>
                </a:solidFill>
              </a:rPr>
              <a:t> Water Registry to come up with appropriate policy to improve and expand water service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0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000" i="1" u="sng" dirty="0">
                <a:solidFill>
                  <a:schemeClr val="bg1"/>
                </a:solidFill>
              </a:rPr>
              <a:t>Support the Creation of the Department of Water Resources and Water Regulatory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0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000" i="1" u="sng" dirty="0">
                <a:solidFill>
                  <a:schemeClr val="bg1"/>
                </a:solidFill>
              </a:rPr>
              <a:t>Continue to support research and development for water resources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2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i="1" dirty="0">
              <a:solidFill>
                <a:schemeClr val="bg1"/>
              </a:solidFill>
            </a:endParaRPr>
          </a:p>
          <a:p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03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578" y="174324"/>
            <a:ext cx="7515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79289"/>
            <a:ext cx="88000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ROLE OF NWRB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000" i="1" u="sng" dirty="0">
                <a:solidFill>
                  <a:schemeClr val="bg1"/>
                </a:solidFill>
              </a:rPr>
              <a:t>Continue to conduct Water Education Campaign on Water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0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000" i="1" u="sng" dirty="0">
                <a:solidFill>
                  <a:schemeClr val="bg1"/>
                </a:solidFill>
              </a:rPr>
              <a:t>Continue partnership with the LGUs, NGAs and the academe in implementation of projects for the water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30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000" i="1" u="sng" dirty="0">
                <a:solidFill>
                  <a:schemeClr val="bg1"/>
                </a:solidFill>
              </a:rPr>
              <a:t>Continue to implement the PDP 2017-2022 for sustainable development and integrated management of the water resources</a:t>
            </a:r>
            <a:endParaRPr lang="en-PH" sz="3200" i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i="1" dirty="0">
              <a:solidFill>
                <a:schemeClr val="bg1"/>
              </a:solidFill>
            </a:endParaRPr>
          </a:p>
          <a:p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8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752600"/>
            <a:ext cx="6554867" cy="3048000"/>
          </a:xfrm>
        </p:spPr>
        <p:txBody>
          <a:bodyPr>
            <a:normAutofit/>
          </a:bodyPr>
          <a:lstStyle/>
          <a:p>
            <a:pPr algn="ctr"/>
            <a:r>
              <a:rPr lang="en-PH" dirty="0">
                <a:latin typeface="Snap ITC" panose="04040A07060A02020202" pitchFamily="82" charset="0"/>
              </a:rPr>
              <a:t>Water is a shared responsibility</a:t>
            </a:r>
            <a:br>
              <a:rPr lang="en-PH" dirty="0">
                <a:latin typeface="Snap ITC" panose="04040A07060A02020202" pitchFamily="82" charset="0"/>
              </a:rPr>
            </a:br>
            <a:br>
              <a:rPr lang="en-PH" dirty="0">
                <a:latin typeface="Snap ITC" panose="04040A07060A02020202" pitchFamily="82" charset="0"/>
              </a:rPr>
            </a:br>
            <a:br>
              <a:rPr lang="en-PH" dirty="0">
                <a:latin typeface="Snap ITC" panose="04040A07060A02020202" pitchFamily="82" charset="0"/>
              </a:rPr>
            </a:br>
            <a:br>
              <a:rPr lang="en-PH" dirty="0"/>
            </a:br>
            <a:r>
              <a:rPr lang="en-PH" dirty="0">
                <a:latin typeface="Broadway" panose="04040905080B02020502" pitchFamily="8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4281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8578" y="174324"/>
            <a:ext cx="75154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79289"/>
            <a:ext cx="880003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500" i="1" u="sng" dirty="0">
                <a:solidFill>
                  <a:schemeClr val="bg1"/>
                </a:solidFill>
              </a:rPr>
              <a:t>Water Governance Issues and 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200" i="1" dirty="0">
                <a:solidFill>
                  <a:schemeClr val="bg1"/>
                </a:solidFill>
              </a:rPr>
              <a:t>Multiplicity of Water Related Institutions and their fragmentation </a:t>
            </a:r>
            <a:r>
              <a:rPr lang="en-PH" sz="2200" i="1" u="sng" dirty="0">
                <a:solidFill>
                  <a:schemeClr val="bg1"/>
                </a:solidFill>
              </a:rPr>
              <a:t>     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</a:t>
            </a:r>
            <a:endParaRPr lang="en-PH" sz="2400" b="1" i="1" dirty="0">
              <a:solidFill>
                <a:schemeClr val="bg1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82216" y="1822750"/>
            <a:ext cx="8940402" cy="5031027"/>
            <a:chOff x="432" y="652"/>
            <a:chExt cx="4992" cy="3048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2520" y="2833"/>
              <a:ext cx="926" cy="867"/>
              <a:chOff x="624" y="2785"/>
              <a:chExt cx="926" cy="867"/>
            </a:xfrm>
          </p:grpSpPr>
          <p:sp>
            <p:nvSpPr>
              <p:cNvPr id="40" name="Text Box 5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638" y="2955"/>
                <a:ext cx="912" cy="697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NAPC-WASCO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DOF-CDA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DBP  DAR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DPWH  MWSS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LWUA-WDs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PTA  HUDCC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DILG-PMO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PEZA  LGUs</a:t>
                </a:r>
              </a:p>
            </p:txBody>
          </p:sp>
          <p:sp>
            <p:nvSpPr>
              <p:cNvPr id="41" name="Text Box 6"/>
              <p:cNvSpPr txBox="1">
                <a:spLocks noChangeArrowheads="1"/>
              </p:cNvSpPr>
              <p:nvPr/>
            </p:nvSpPr>
            <p:spPr bwMode="auto">
              <a:xfrm>
                <a:off x="624" y="2785"/>
                <a:ext cx="912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Water Supply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432" y="2928"/>
              <a:ext cx="912" cy="454"/>
              <a:chOff x="1728" y="2784"/>
              <a:chExt cx="912" cy="454"/>
            </a:xfrm>
          </p:grpSpPr>
          <p:sp>
            <p:nvSpPr>
              <p:cNvPr id="38" name="Text Box 8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912" cy="214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NIA   DA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BSWM</a:t>
                </a:r>
              </a:p>
            </p:txBody>
          </p:sp>
          <p:sp>
            <p:nvSpPr>
              <p:cNvPr id="39" name="Text Box 9"/>
              <p:cNvSpPr txBox="1">
                <a:spLocks noChangeArrowheads="1"/>
              </p:cNvSpPr>
              <p:nvPr/>
            </p:nvSpPr>
            <p:spPr bwMode="auto">
              <a:xfrm>
                <a:off x="1728" y="2784"/>
                <a:ext cx="912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Irrigation</a:t>
                </a:r>
              </a:p>
            </p:txBody>
          </p:sp>
        </p:grpSp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512" y="2928"/>
              <a:ext cx="912" cy="454"/>
              <a:chOff x="2928" y="2880"/>
              <a:chExt cx="912" cy="454"/>
            </a:xfrm>
          </p:grpSpPr>
          <p:sp>
            <p:nvSpPr>
              <p:cNvPr id="36" name="Text Box 11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3120"/>
                <a:ext cx="912" cy="214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DOE  PSALM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NPC   PEMC</a:t>
                </a:r>
              </a:p>
            </p:txBody>
          </p:sp>
          <p:sp>
            <p:nvSpPr>
              <p:cNvPr id="37" name="Text Box 12"/>
              <p:cNvSpPr txBox="1">
                <a:spLocks noChangeArrowheads="1"/>
              </p:cNvSpPr>
              <p:nvPr/>
            </p:nvSpPr>
            <p:spPr bwMode="auto">
              <a:xfrm>
                <a:off x="2928" y="2880"/>
                <a:ext cx="912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Hydro Power</a:t>
                </a:r>
              </a:p>
            </p:txBody>
          </p:sp>
        </p:grpSp>
        <p:sp>
          <p:nvSpPr>
            <p:cNvPr id="11" name="Text Box 16">
              <a:hlinkHover r:id="rId3" action="ppaction://hlinkpres?slideindex=1&amp;slidetitle=Department of Public Works and Highways"/>
            </p:cNvPr>
            <p:cNvSpPr txBox="1">
              <a:spLocks noChangeArrowheads="1"/>
            </p:cNvSpPr>
            <p:nvPr/>
          </p:nvSpPr>
          <p:spPr bwMode="auto">
            <a:xfrm>
              <a:off x="3516" y="2970"/>
              <a:ext cx="912" cy="214"/>
            </a:xfrm>
            <a:prstGeom prst="rect">
              <a:avLst/>
            </a:prstGeom>
            <a:solidFill>
              <a:sysClr val="window" lastClr="FFFFFF"/>
            </a:solidFill>
            <a:ln w="254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DOST-PCAFNRRD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ERDB</a:t>
              </a: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4512" y="2959"/>
              <a:ext cx="912" cy="374"/>
              <a:chOff x="4560" y="3761"/>
              <a:chExt cx="912" cy="374"/>
            </a:xfrm>
          </p:grpSpPr>
          <p:sp>
            <p:nvSpPr>
              <p:cNvPr id="34" name="Text Box 19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4560" y="4001"/>
                <a:ext cx="912" cy="134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PAF BSWM</a:t>
                </a:r>
              </a:p>
            </p:txBody>
          </p:sp>
          <p:sp>
            <p:nvSpPr>
              <p:cNvPr id="35" name="Text Box 20"/>
              <p:cNvSpPr txBox="1">
                <a:spLocks noChangeArrowheads="1"/>
              </p:cNvSpPr>
              <p:nvPr/>
            </p:nvSpPr>
            <p:spPr bwMode="auto">
              <a:xfrm>
                <a:off x="4560" y="3761"/>
                <a:ext cx="912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Cloud Seeding</a:t>
                </a:r>
              </a:p>
            </p:txBody>
          </p:sp>
        </p:grp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480" y="1872"/>
              <a:ext cx="912" cy="711"/>
              <a:chOff x="456" y="1908"/>
              <a:chExt cx="912" cy="711"/>
            </a:xfrm>
          </p:grpSpPr>
          <p:sp>
            <p:nvSpPr>
              <p:cNvPr id="32" name="Text Box 22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456" y="2244"/>
                <a:ext cx="912" cy="375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EMB    DOH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BRL   EHS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LGUs MWSS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LWUA-WDs</a:t>
                </a:r>
              </a:p>
            </p:txBody>
          </p:sp>
          <p:sp>
            <p:nvSpPr>
              <p:cNvPr id="33" name="Text Box 23"/>
              <p:cNvSpPr txBox="1">
                <a:spLocks noChangeArrowheads="1"/>
              </p:cNvSpPr>
              <p:nvPr/>
            </p:nvSpPr>
            <p:spPr bwMode="auto">
              <a:xfrm>
                <a:off x="456" y="1908"/>
                <a:ext cx="912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Water Quality &amp; Sanitation</a:t>
                </a:r>
              </a:p>
            </p:txBody>
          </p:sp>
        </p:grpSp>
        <p:grpSp>
          <p:nvGrpSpPr>
            <p:cNvPr id="14" name="Group 24"/>
            <p:cNvGrpSpPr>
              <a:grpSpLocks/>
            </p:cNvGrpSpPr>
            <p:nvPr/>
          </p:nvGrpSpPr>
          <p:grpSpPr bwMode="auto">
            <a:xfrm>
              <a:off x="1512" y="1892"/>
              <a:ext cx="912" cy="711"/>
              <a:chOff x="1680" y="1728"/>
              <a:chExt cx="912" cy="711"/>
            </a:xfrm>
          </p:grpSpPr>
          <p:sp>
            <p:nvSpPr>
              <p:cNvPr id="30" name="Text Box 25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2064"/>
                <a:ext cx="912" cy="375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FMB   BSWM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NIA   NPC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PAWB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LGUs</a:t>
                </a:r>
              </a:p>
            </p:txBody>
          </p:sp>
          <p:sp>
            <p:nvSpPr>
              <p:cNvPr id="31" name="Text Box 26"/>
              <p:cNvSpPr txBox="1">
                <a:spLocks noChangeArrowheads="1"/>
              </p:cNvSpPr>
              <p:nvPr/>
            </p:nvSpPr>
            <p:spPr bwMode="auto">
              <a:xfrm>
                <a:off x="1680" y="1728"/>
                <a:ext cx="912" cy="21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Watershed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Management</a:t>
                </a:r>
              </a:p>
            </p:txBody>
          </p:sp>
        </p:grpSp>
        <p:grpSp>
          <p:nvGrpSpPr>
            <p:cNvPr id="15" name="Group 27"/>
            <p:cNvGrpSpPr>
              <a:grpSpLocks/>
            </p:cNvGrpSpPr>
            <p:nvPr/>
          </p:nvGrpSpPr>
          <p:grpSpPr bwMode="auto">
            <a:xfrm>
              <a:off x="3432" y="1852"/>
              <a:ext cx="912" cy="711"/>
              <a:chOff x="2784" y="1728"/>
              <a:chExt cx="912" cy="711"/>
            </a:xfrm>
          </p:grpSpPr>
          <p:sp>
            <p:nvSpPr>
              <p:cNvPr id="28" name="Text Box 28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2064"/>
                <a:ext cx="912" cy="375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NWRB   BRS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NAMRIA   LWUA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MGB   PAGASA   MWSS   NIA</a:t>
                </a:r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2784" y="1728"/>
                <a:ext cx="912" cy="21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Data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Collection</a:t>
                </a:r>
              </a:p>
            </p:txBody>
          </p:sp>
        </p:grpSp>
        <p:grpSp>
          <p:nvGrpSpPr>
            <p:cNvPr id="16" name="Group 30"/>
            <p:cNvGrpSpPr>
              <a:grpSpLocks/>
            </p:cNvGrpSpPr>
            <p:nvPr/>
          </p:nvGrpSpPr>
          <p:grpSpPr bwMode="auto">
            <a:xfrm>
              <a:off x="4464" y="1872"/>
              <a:ext cx="912" cy="711"/>
              <a:chOff x="3888" y="1776"/>
              <a:chExt cx="912" cy="711"/>
            </a:xfrm>
          </p:grpSpPr>
          <p:sp>
            <p:nvSpPr>
              <p:cNvPr id="26" name="Text Box 31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112"/>
                <a:ext cx="912" cy="375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DPWH-PMO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OCD-NDCC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PAGASA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MMDA</a:t>
                </a:r>
              </a:p>
            </p:txBody>
          </p:sp>
          <p:sp>
            <p:nvSpPr>
              <p:cNvPr id="27" name="Text Box 32"/>
              <p:cNvSpPr txBox="1">
                <a:spLocks noChangeArrowheads="1"/>
              </p:cNvSpPr>
              <p:nvPr/>
            </p:nvSpPr>
            <p:spPr bwMode="auto">
              <a:xfrm>
                <a:off x="3888" y="1776"/>
                <a:ext cx="912" cy="21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Flood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Management</a:t>
                </a:r>
              </a:p>
            </p:txBody>
          </p:sp>
        </p:grpSp>
        <p:grpSp>
          <p:nvGrpSpPr>
            <p:cNvPr id="17" name="Group 33"/>
            <p:cNvGrpSpPr>
              <a:grpSpLocks/>
            </p:cNvGrpSpPr>
            <p:nvPr/>
          </p:nvGrpSpPr>
          <p:grpSpPr bwMode="auto">
            <a:xfrm>
              <a:off x="2472" y="1886"/>
              <a:ext cx="912" cy="631"/>
              <a:chOff x="1968" y="3456"/>
              <a:chExt cx="912" cy="631"/>
            </a:xfrm>
          </p:grpSpPr>
          <p:sp>
            <p:nvSpPr>
              <p:cNvPr id="24" name="Text Box 34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3792"/>
                <a:ext cx="912" cy="295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LLDA  RDCs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BOI  PEZA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RBCO</a:t>
                </a:r>
              </a:p>
            </p:txBody>
          </p:sp>
          <p:sp>
            <p:nvSpPr>
              <p:cNvPr id="25" name="Text Box 35"/>
              <p:cNvSpPr txBox="1">
                <a:spLocks noChangeArrowheads="1"/>
              </p:cNvSpPr>
              <p:nvPr/>
            </p:nvSpPr>
            <p:spPr bwMode="auto">
              <a:xfrm>
                <a:off x="1968" y="3456"/>
                <a:ext cx="912" cy="21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Integrated Area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Development</a:t>
                </a:r>
              </a:p>
            </p:txBody>
          </p:sp>
        </p:grpSp>
        <p:grpSp>
          <p:nvGrpSpPr>
            <p:cNvPr id="18" name="Group 36"/>
            <p:cNvGrpSpPr>
              <a:grpSpLocks/>
            </p:cNvGrpSpPr>
            <p:nvPr/>
          </p:nvGrpSpPr>
          <p:grpSpPr bwMode="auto">
            <a:xfrm>
              <a:off x="2352" y="652"/>
              <a:ext cx="1248" cy="374"/>
              <a:chOff x="4272" y="2352"/>
              <a:chExt cx="1248" cy="374"/>
            </a:xfrm>
          </p:grpSpPr>
          <p:sp>
            <p:nvSpPr>
              <p:cNvPr id="22" name="Text Box 37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4272" y="2592"/>
                <a:ext cx="1248" cy="134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NEDA</a:t>
                </a:r>
              </a:p>
            </p:txBody>
          </p:sp>
          <p:sp>
            <p:nvSpPr>
              <p:cNvPr id="23" name="Text Box 38"/>
              <p:cNvSpPr txBox="1">
                <a:spLocks noChangeArrowheads="1"/>
              </p:cNvSpPr>
              <p:nvPr/>
            </p:nvSpPr>
            <p:spPr bwMode="auto">
              <a:xfrm>
                <a:off x="4272" y="2352"/>
                <a:ext cx="1248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Policy Making</a:t>
                </a:r>
              </a:p>
            </p:txBody>
          </p:sp>
        </p:grpSp>
        <p:grpSp>
          <p:nvGrpSpPr>
            <p:cNvPr id="19" name="Group 39"/>
            <p:cNvGrpSpPr>
              <a:grpSpLocks/>
            </p:cNvGrpSpPr>
            <p:nvPr/>
          </p:nvGrpSpPr>
          <p:grpSpPr bwMode="auto">
            <a:xfrm>
              <a:off x="2184" y="1228"/>
              <a:ext cx="1537" cy="374"/>
              <a:chOff x="0" y="2256"/>
              <a:chExt cx="1537" cy="374"/>
            </a:xfrm>
          </p:grpSpPr>
          <p:sp>
            <p:nvSpPr>
              <p:cNvPr id="20" name="Text Box 40">
                <a:hlinkHover r:id="rId3" action="ppaction://hlinkpres?slideindex=1&amp;slidetitle=Department of Public Works and Highways"/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96"/>
                <a:ext cx="1537" cy="134"/>
              </a:xfrm>
              <a:prstGeom prst="rect">
                <a:avLst/>
              </a:prstGeom>
              <a:solidFill>
                <a:sysClr val="window" lastClr="FFFFFF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NWRB</a:t>
                </a:r>
              </a:p>
            </p:txBody>
          </p:sp>
          <p:sp>
            <p:nvSpPr>
              <p:cNvPr id="21" name="Text Box 41"/>
              <p:cNvSpPr txBox="1">
                <a:spLocks noChangeArrowheads="1"/>
              </p:cNvSpPr>
              <p:nvPr/>
            </p:nvSpPr>
            <p:spPr bwMode="auto">
              <a:xfrm>
                <a:off x="0" y="2256"/>
                <a:ext cx="1537" cy="134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4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2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20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Symbol" panose="05050102010706020507" pitchFamily="18" charset="2"/>
                  <a:buChar char=""/>
                  <a:defRPr sz="1600">
                    <a:solidFill>
                      <a:schemeClr val="tx2"/>
                    </a:solidFill>
                    <a:latin typeface="Candara" panose="020E0502030303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Coordination / Regulation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42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68160"/>
            <a:ext cx="58291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893428"/>
            <a:ext cx="880003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Water Governance Issues and Challenges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800" i="1" u="sng" dirty="0">
                <a:solidFill>
                  <a:schemeClr val="bg1"/>
                </a:solidFill>
              </a:rPr>
              <a:t>Overlapping Institutional Mandates/Conflicting Laws and Policy Issuances resulting to weak management framework and planning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- </a:t>
            </a:r>
            <a:r>
              <a:rPr lang="en-PH" sz="2400" dirty="0">
                <a:solidFill>
                  <a:schemeClr val="bg1"/>
                </a:solidFill>
              </a:rPr>
              <a:t>Water Code of the Philippines (PD1067)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 - Local Government Code of the Philippines 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   (RA 7160)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 -  Provincial Water Utilities Act of 1973 (PD 198)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 - NIPAS Act of 1992 (RA 7586 of 1992)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 - Philippine Clean Water Act (RA 9275)</a:t>
            </a:r>
          </a:p>
          <a:p>
            <a:r>
              <a:rPr lang="en-PH" sz="2400" dirty="0">
                <a:solidFill>
                  <a:schemeClr val="bg1"/>
                </a:solidFill>
              </a:rPr>
              <a:t>     - Other policy  issuances</a:t>
            </a:r>
            <a:endParaRPr lang="en-PH" sz="2400" b="1" dirty="0">
              <a:solidFill>
                <a:schemeClr val="bg1"/>
              </a:solidFill>
            </a:endParaRPr>
          </a:p>
          <a:p>
            <a:r>
              <a:rPr lang="en-PH" b="1" i="1" dirty="0">
                <a:solidFill>
                  <a:schemeClr val="bg1"/>
                </a:solidFill>
              </a:rPr>
              <a:t>     </a:t>
            </a:r>
          </a:p>
          <a:p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7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68160"/>
            <a:ext cx="58291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1218841"/>
            <a:ext cx="88000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Water Governance Issues and Challenges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800" i="1" u="sng" dirty="0">
                <a:solidFill>
                  <a:schemeClr val="bg1"/>
                </a:solidFill>
              </a:rPr>
              <a:t>Inadequate Data and Information for Integrated Water Resources Management and policy analysis due to low priority for data monitoring and management system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</a:t>
            </a:r>
            <a:endParaRPr lang="en-PH" b="1" i="1" dirty="0">
              <a:solidFill>
                <a:schemeClr val="bg1"/>
              </a:solidFill>
            </a:endParaRPr>
          </a:p>
          <a:p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3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68160"/>
            <a:ext cx="58291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990600"/>
            <a:ext cx="880003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Balancing Water Supply and Demand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800" i="1" u="sng" dirty="0">
                <a:solidFill>
                  <a:schemeClr val="bg1"/>
                </a:solidFill>
              </a:rPr>
              <a:t>Water Supply Management </a:t>
            </a:r>
            <a:r>
              <a:rPr lang="en-PH" sz="2800" i="1" dirty="0">
                <a:solidFill>
                  <a:schemeClr val="bg1"/>
                </a:solidFill>
              </a:rPr>
              <a:t>(an adaptive approach in response to rising demand for water )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-  Explore, Develop and adopt new  eco-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efficient water  infrastructure towards water 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sustainability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    * rainwater harvesting </a:t>
            </a:r>
          </a:p>
          <a:p>
            <a:r>
              <a:rPr lang="en-PH" sz="2800" b="1" i="1" dirty="0">
                <a:solidFill>
                  <a:schemeClr val="bg1"/>
                </a:solidFill>
              </a:rPr>
              <a:t>         * </a:t>
            </a:r>
            <a:r>
              <a:rPr lang="en-PH" sz="2800" i="1" dirty="0">
                <a:solidFill>
                  <a:schemeClr val="bg1"/>
                </a:solidFill>
              </a:rPr>
              <a:t>water recycling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    *  water desalination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    *  wastewater reuse</a:t>
            </a:r>
          </a:p>
          <a:p>
            <a:r>
              <a:rPr lang="en-PH" sz="2800" i="1" dirty="0">
                <a:solidFill>
                  <a:schemeClr val="bg1"/>
                </a:solidFill>
              </a:rPr>
              <a:t>         *  flood water reuse, etc. </a:t>
            </a:r>
            <a:endParaRPr lang="en-PH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68160"/>
            <a:ext cx="58291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96873"/>
            <a:ext cx="88000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Balancing Water Supply and Demand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700" i="1" u="sng" dirty="0">
                <a:solidFill>
                  <a:schemeClr val="bg1"/>
                </a:solidFill>
              </a:rPr>
              <a:t>Water Demand Management </a:t>
            </a:r>
            <a:r>
              <a:rPr lang="en-PH" sz="2700" i="1" dirty="0">
                <a:solidFill>
                  <a:schemeClr val="bg1"/>
                </a:solidFill>
              </a:rPr>
              <a:t>(innovative techniques , develop habits to conserve water, improve water use efficiency and address water shortage and wasteful use of water )  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* use of water efficient technology (fixtures, 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   plumbing, etc.) </a:t>
            </a:r>
          </a:p>
          <a:p>
            <a:r>
              <a:rPr lang="en-PH" sz="2700" b="1" i="1" dirty="0">
                <a:solidFill>
                  <a:schemeClr val="bg1"/>
                </a:solidFill>
              </a:rPr>
              <a:t>         * </a:t>
            </a:r>
            <a:r>
              <a:rPr lang="en-PH" sz="2700" i="1" dirty="0">
                <a:solidFill>
                  <a:schemeClr val="bg1"/>
                </a:solidFill>
              </a:rPr>
              <a:t>water saving irrigation technology (sprinkle   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   irrigation, etc.)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*  intensify water education campaign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*  intensify research and development of 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    efficient technologies</a:t>
            </a:r>
          </a:p>
          <a:p>
            <a:r>
              <a:rPr lang="en-PH" sz="2700" i="1" dirty="0">
                <a:solidFill>
                  <a:schemeClr val="bg1"/>
                </a:solidFill>
              </a:rPr>
              <a:t>         *  others</a:t>
            </a:r>
            <a:endParaRPr lang="en-PH" sz="27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2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68160"/>
            <a:ext cx="58291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96873"/>
            <a:ext cx="8800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Balancing Water Supply and Demand (Bacolod City and Surrounding Areas)</a:t>
            </a:r>
          </a:p>
          <a:p>
            <a:endParaRPr lang="en-PH" sz="32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24979"/>
            <a:ext cx="8800034" cy="38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504935" y="6465214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68160"/>
            <a:ext cx="58291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PH" b="1" dirty="0">
                <a:solidFill>
                  <a:schemeClr val="bg1"/>
                </a:solidFill>
              </a:rPr>
              <a:t>ACHIEVING Water Security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89" y="6019800"/>
            <a:ext cx="900545" cy="685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796873"/>
            <a:ext cx="8991600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i="1" dirty="0">
                <a:solidFill>
                  <a:schemeClr val="bg1"/>
                </a:solidFill>
              </a:rPr>
              <a:t>Balancing Water Supply and Demand (Bacolod City and surrounding areas)</a:t>
            </a:r>
          </a:p>
          <a:p>
            <a:endParaRPr lang="en-PH" sz="3200" i="1" u="sng" dirty="0">
              <a:solidFill>
                <a:schemeClr val="bg1"/>
              </a:solidFill>
            </a:endParaRPr>
          </a:p>
          <a:p>
            <a:r>
              <a:rPr lang="en-PH" sz="3200" i="1" u="sng" dirty="0">
                <a:solidFill>
                  <a:schemeClr val="bg1"/>
                </a:solidFill>
              </a:rPr>
              <a:t>Issues on groundwater</a:t>
            </a:r>
          </a:p>
          <a:p>
            <a:pPr marL="469900" marR="5080" lvl="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Groundwater deficit </a:t>
            </a:r>
            <a:r>
              <a:rPr lang="en-PH" sz="2800" dirty="0">
                <a:solidFill>
                  <a:schemeClr val="bg1"/>
                </a:solidFill>
                <a:latin typeface="+mj-lt"/>
                <a:cs typeface="Arial"/>
              </a:rPr>
              <a:t>of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5 million liters per day in    Bacolod</a:t>
            </a:r>
            <a:r>
              <a:rPr lang="en-PH" sz="2800" spc="2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City</a:t>
            </a:r>
            <a:endParaRPr lang="en-PH" sz="280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469900" marR="1833245" lvl="0" indent="-457200">
              <a:lnSpc>
                <a:spcPct val="200100"/>
              </a:lnSpc>
              <a:buFont typeface="Arial" panose="020B0604020202020204" pitchFamily="34" charset="0"/>
              <a:buChar char="•"/>
            </a:pPr>
            <a:r>
              <a:rPr lang="en-PH" sz="2800" dirty="0">
                <a:solidFill>
                  <a:schemeClr val="bg1"/>
                </a:solidFill>
                <a:latin typeface="+mj-lt"/>
                <a:cs typeface="Arial"/>
              </a:rPr>
              <a:t>Over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extraction </a:t>
            </a:r>
            <a:r>
              <a:rPr lang="en-PH" sz="2800" dirty="0">
                <a:solidFill>
                  <a:schemeClr val="bg1"/>
                </a:solidFill>
                <a:latin typeface="+mj-lt"/>
                <a:cs typeface="Arial"/>
              </a:rPr>
              <a:t>of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aquifers</a:t>
            </a:r>
          </a:p>
          <a:p>
            <a:pPr marL="469900" marR="1833245" lvl="0" indent="-457200">
              <a:lnSpc>
                <a:spcPct val="200100"/>
              </a:lnSpc>
              <a:buFont typeface="Arial" panose="020B0604020202020204" pitchFamily="34" charset="0"/>
              <a:buChar char="•"/>
            </a:pP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Proliferation </a:t>
            </a:r>
            <a:r>
              <a:rPr lang="en-PH" sz="2800" dirty="0">
                <a:solidFill>
                  <a:schemeClr val="bg1"/>
                </a:solidFill>
                <a:latin typeface="+mj-lt"/>
                <a:cs typeface="Arial"/>
              </a:rPr>
              <a:t>of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unregistered wells  </a:t>
            </a:r>
          </a:p>
          <a:p>
            <a:pPr marL="469900" marR="1833245" lvl="0" indent="-457200">
              <a:lnSpc>
                <a:spcPct val="200100"/>
              </a:lnSpc>
              <a:buFont typeface="Arial" panose="020B0604020202020204" pitchFamily="34" charset="0"/>
              <a:buChar char="•"/>
            </a:pP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Salt water</a:t>
            </a:r>
            <a:r>
              <a:rPr lang="en-PH" sz="2800" spc="5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intrusion</a:t>
            </a:r>
            <a:endParaRPr lang="en-PH" sz="280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469900" lvl="0" indent="-457200">
              <a:buFont typeface="Arial" panose="020B0604020202020204" pitchFamily="34" charset="0"/>
              <a:buChar char="•"/>
            </a:pP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Aquifer</a:t>
            </a:r>
            <a:r>
              <a:rPr lang="en-PH" sz="2800" spc="10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PH" sz="2800" spc="-5" dirty="0">
                <a:solidFill>
                  <a:schemeClr val="bg1"/>
                </a:solidFill>
                <a:latin typeface="+mj-lt"/>
                <a:cs typeface="Arial"/>
              </a:rPr>
              <a:t>contamination</a:t>
            </a:r>
            <a:endParaRPr lang="en-PH" sz="2800" dirty="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137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614</TotalTime>
  <Words>1366</Words>
  <Application>Microsoft Office PowerPoint</Application>
  <PresentationFormat>On-screen Show (4:3)</PresentationFormat>
  <Paragraphs>387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Calibri</vt:lpstr>
      <vt:lpstr>Times New Roman</vt:lpstr>
      <vt:lpstr>Arial</vt:lpstr>
      <vt:lpstr>Trebuchet MS</vt:lpstr>
      <vt:lpstr>ＭＳ Ｐゴシック</vt:lpstr>
      <vt:lpstr>Wingdings 3</vt:lpstr>
      <vt:lpstr>Snap ITC</vt:lpstr>
      <vt:lpstr>Century Gothic</vt:lpstr>
      <vt:lpstr>Broadway</vt:lpstr>
      <vt:lpstr>Slice</vt:lpstr>
      <vt:lpstr>Facet</vt:lpstr>
      <vt:lpstr>PowerPoint Presentation</vt:lpstr>
      <vt:lpstr>Presentation Outline</vt:lpstr>
      <vt:lpstr>ACHIEVING Water Security</vt:lpstr>
      <vt:lpstr>ACHIEVING Water Security</vt:lpstr>
      <vt:lpstr>ACHIEVING Water Security</vt:lpstr>
      <vt:lpstr>ACHIEVING Water Security</vt:lpstr>
      <vt:lpstr>ACHIEVING Water Security</vt:lpstr>
      <vt:lpstr>ACHIEVING Water Security</vt:lpstr>
      <vt:lpstr>ACHIEVING Water Security</vt:lpstr>
      <vt:lpstr>Major Water Providers in the Study Area</vt:lpstr>
      <vt:lpstr>PowerPoint Presentation</vt:lpstr>
      <vt:lpstr>PowerPoint Presentation</vt:lpstr>
      <vt:lpstr>PowerPoint Presentation</vt:lpstr>
      <vt:lpstr>Ground Water Quality within Study Area</vt:lpstr>
      <vt:lpstr>PowerPoint Presentation</vt:lpstr>
      <vt:lpstr>PowerPoint Presentation</vt:lpstr>
      <vt:lpstr>Results of Isotope Studies</vt:lpstr>
      <vt:lpstr>PowerPoint Presentation</vt:lpstr>
      <vt:lpstr>PowerPoint Presentation</vt:lpstr>
      <vt:lpstr>PowerPoint Presentation</vt:lpstr>
      <vt:lpstr>Constructed groundwater Monitoring Wells as of 2019</vt:lpstr>
      <vt:lpstr>ACHIEVING Water Security</vt:lpstr>
      <vt:lpstr>ACHIEVING Water Security</vt:lpstr>
      <vt:lpstr>ACHIEVING Water Security</vt:lpstr>
      <vt:lpstr>ACHIEVING Water Security</vt:lpstr>
      <vt:lpstr>ACHIEVING Water Security</vt:lpstr>
      <vt:lpstr>Water is a shared responsibility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Reynar Rollan</dc:creator>
  <cp:lastModifiedBy>User</cp:lastModifiedBy>
  <cp:revision>43</cp:revision>
  <dcterms:created xsi:type="dcterms:W3CDTF">2019-11-27T22:26:02Z</dcterms:created>
  <dcterms:modified xsi:type="dcterms:W3CDTF">2020-02-26T23:23:23Z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2019-11-27T00:00:00Z</vt:filetime>
  </property>
</Properties>
</file>